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301" r:id="rId5"/>
    <p:sldId id="300" r:id="rId6"/>
    <p:sldId id="299" r:id="rId7"/>
    <p:sldId id="341" r:id="rId8"/>
    <p:sldId id="262" r:id="rId9"/>
    <p:sldId id="308" r:id="rId10"/>
    <p:sldId id="288" r:id="rId11"/>
    <p:sldId id="307" r:id="rId12"/>
    <p:sldId id="342" r:id="rId13"/>
    <p:sldId id="343" r:id="rId14"/>
    <p:sldId id="344" r:id="rId15"/>
    <p:sldId id="345" r:id="rId16"/>
    <p:sldId id="346" r:id="rId17"/>
    <p:sldId id="309" r:id="rId18"/>
    <p:sldId id="332" r:id="rId19"/>
    <p:sldId id="333" r:id="rId20"/>
    <p:sldId id="334" r:id="rId21"/>
    <p:sldId id="347" r:id="rId22"/>
    <p:sldId id="348" r:id="rId23"/>
    <p:sldId id="349" r:id="rId24"/>
    <p:sldId id="350" r:id="rId25"/>
    <p:sldId id="351" r:id="rId26"/>
    <p:sldId id="318" r:id="rId27"/>
    <p:sldId id="319" r:id="rId28"/>
    <p:sldId id="320" r:id="rId29"/>
    <p:sldId id="321" r:id="rId30"/>
    <p:sldId id="324" r:id="rId31"/>
    <p:sldId id="322" r:id="rId32"/>
    <p:sldId id="325" r:id="rId33"/>
    <p:sldId id="335" r:id="rId34"/>
    <p:sldId id="336" r:id="rId35"/>
    <p:sldId id="327" r:id="rId36"/>
    <p:sldId id="328" r:id="rId37"/>
    <p:sldId id="329" r:id="rId38"/>
    <p:sldId id="330" r:id="rId39"/>
    <p:sldId id="331" r:id="rId40"/>
    <p:sldId id="323" r:id="rId41"/>
    <p:sldId id="326" r:id="rId42"/>
    <p:sldId id="337" r:id="rId43"/>
    <p:sldId id="352" r:id="rId44"/>
    <p:sldId id="353" r:id="rId45"/>
    <p:sldId id="339" r:id="rId46"/>
    <p:sldId id="340" r:id="rId47"/>
    <p:sldId id="354" r:id="rId48"/>
    <p:sldId id="355" r:id="rId49"/>
    <p:sldId id="306" r:id="rId50"/>
    <p:sldId id="303" r:id="rId51"/>
    <p:sldId id="281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h7dgYphw2QQwowmqyHxfhUw/AI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6BB"/>
    <a:srgbClr val="00E2AC"/>
    <a:srgbClr val="00DAA6"/>
    <a:srgbClr val="00C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6353" autoAdjust="0"/>
  </p:normalViewPr>
  <p:slideViewPr>
    <p:cSldViewPr snapToGrid="0">
      <p:cViewPr varScale="1">
        <p:scale>
          <a:sx n="95" d="100"/>
          <a:sy n="95" d="100"/>
        </p:scale>
        <p:origin x="1170" y="72"/>
      </p:cViewPr>
      <p:guideLst>
        <p:guide orient="horz" pos="2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0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63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700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88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438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407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08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및 로그인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30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리스트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293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상세</a:t>
            </a:r>
            <a:r>
              <a:rPr lang="en-US" altLang="ko-KR" dirty="0"/>
              <a:t>, </a:t>
            </a:r>
            <a:r>
              <a:rPr lang="ko-KR" altLang="en-US" dirty="0"/>
              <a:t>수정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334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풀이 게시판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글쓰기 버튼을 누르면 문제를 등록 할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014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등록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어떤 프로그램 언어의 문제를 등록할지 선택 할 수 있고</a:t>
            </a:r>
            <a:r>
              <a:rPr lang="en-US" altLang="ko-KR" dirty="0"/>
              <a:t> </a:t>
            </a:r>
            <a:r>
              <a:rPr lang="ko-KR" altLang="en-US" dirty="0"/>
              <a:t>문제의</a:t>
            </a:r>
            <a:r>
              <a:rPr lang="en-US" altLang="ko-KR" dirty="0"/>
              <a:t>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힌트</a:t>
            </a:r>
            <a:r>
              <a:rPr lang="en-US" altLang="ko-KR" dirty="0"/>
              <a:t>, </a:t>
            </a:r>
            <a:r>
              <a:rPr lang="ko-KR" altLang="en-US" dirty="0"/>
              <a:t>정답을 입력하고 글쓰기 버튼을 누르면 문제가 등록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259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등록 된 문제를 풀다가 막히는 부분이 있을 경우 </a:t>
            </a:r>
            <a:r>
              <a:rPr lang="en-US" altLang="ko-KR" dirty="0"/>
              <a:t>Hint </a:t>
            </a:r>
            <a:r>
              <a:rPr lang="ko-KR" altLang="en-US" dirty="0"/>
              <a:t>버튼을 이용해 작성자가 등록 해 놓은 </a:t>
            </a:r>
            <a:r>
              <a:rPr lang="en-US" altLang="ko-KR" dirty="0"/>
              <a:t>Hint</a:t>
            </a:r>
            <a:r>
              <a:rPr lang="ko-KR" altLang="en-US" dirty="0"/>
              <a:t>를 얻을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615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9555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027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</a:t>
            </a:r>
            <a:r>
              <a:rPr lang="ko-KR" altLang="en-US" dirty="0"/>
              <a:t>게시판 보이기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83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게시판 리스트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052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인기순은 답변이 가장 많이 달린 순으로 </a:t>
            </a:r>
            <a:r>
              <a:rPr lang="ko-KR" altLang="en-US" dirty="0" err="1"/>
              <a:t>내림차순됩니다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 빨간 부분보시면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답변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1= </a:t>
            </a:r>
            <a:r>
              <a:rPr lang="ko-KR" altLang="en-US" dirty="0"/>
              <a:t>답변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이빈다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21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30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추천기능 설명 </a:t>
            </a:r>
            <a:r>
              <a:rPr lang="en-US" altLang="ko-KR" dirty="0"/>
              <a:t>1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댓글기능 설명 </a:t>
            </a:r>
            <a:r>
              <a:rPr lang="en-US" altLang="ko-KR" dirty="0"/>
              <a:t>2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9954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309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마찬가지로 삭제도 안된다 </a:t>
            </a:r>
            <a:r>
              <a:rPr lang="en-US" altLang="ko-KR" dirty="0"/>
              <a:t>~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832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</a:t>
            </a:r>
            <a:r>
              <a:rPr lang="ko-KR" altLang="en-US" dirty="0" err="1"/>
              <a:t>뷰페이지입니다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1432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일정 추가 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754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출석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57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3149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8457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946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85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40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스킬 아이콘을 누르면 관련 질문 게시판으로 이동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039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450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652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389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500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4280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296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3887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481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492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</a:t>
            </a:r>
            <a:r>
              <a:rPr lang="en-US" altLang="ko-KR" dirty="0"/>
              <a:t>- </a:t>
            </a:r>
            <a:r>
              <a:rPr lang="ko-KR" altLang="en-US" dirty="0"/>
              <a:t>더욱 편리하고 효율적인 교육 웹 만들기</a:t>
            </a:r>
            <a:r>
              <a:rPr lang="en-US" altLang="ko-KR" dirty="0"/>
              <a:t>/ </a:t>
            </a:r>
            <a:r>
              <a:rPr lang="ko-KR" altLang="en-US" dirty="0"/>
              <a:t>기존 </a:t>
            </a:r>
            <a:r>
              <a:rPr lang="en-US" altLang="ko-KR" dirty="0"/>
              <a:t>BAND </a:t>
            </a:r>
            <a:r>
              <a:rPr lang="ko-KR" altLang="en-US" dirty="0"/>
              <a:t>앱을 대체할 수 있는 사이트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회원가입 후 사이트 멤버가 되면</a:t>
            </a:r>
            <a:r>
              <a:rPr lang="en-US" altLang="ko-KR" dirty="0"/>
              <a:t>, </a:t>
            </a:r>
            <a:r>
              <a:rPr lang="ko-KR" altLang="en-US" dirty="0"/>
              <a:t>차트를 통해 남은 수업</a:t>
            </a:r>
            <a:r>
              <a:rPr lang="en-US" altLang="ko-KR" dirty="0"/>
              <a:t>, </a:t>
            </a:r>
            <a:r>
              <a:rPr lang="ko-KR" altLang="en-US" dirty="0" err="1"/>
              <a:t>진도율</a:t>
            </a:r>
            <a:r>
              <a:rPr lang="ko-KR" altLang="en-US" dirty="0"/>
              <a:t> 등을 쉽게 체크할 수 있음</a:t>
            </a:r>
            <a:r>
              <a:rPr lang="en-US" altLang="ko-KR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QR </a:t>
            </a:r>
            <a:r>
              <a:rPr lang="ko-KR" altLang="en-US" dirty="0"/>
              <a:t>인증 방식의 번거로움을 해결하고자 함</a:t>
            </a:r>
            <a:r>
              <a:rPr lang="en-US" altLang="ko-KR" dirty="0"/>
              <a:t>. </a:t>
            </a:r>
            <a:r>
              <a:rPr lang="ko-KR" altLang="en-US" dirty="0"/>
              <a:t>신호가 들어오면 앱으로 들어가야 하는 이중 구조에서 벗어나</a:t>
            </a:r>
            <a:r>
              <a:rPr lang="en-US" altLang="ko-KR" dirty="0"/>
              <a:t>, </a:t>
            </a:r>
            <a:r>
              <a:rPr lang="ko-KR" altLang="en-US" dirty="0"/>
              <a:t>간단히 웹에서 체크하는 것으로 완료되는 방식 도입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게시판에서는 주어진 문제를 주도적으로 해결하고</a:t>
            </a:r>
            <a:r>
              <a:rPr lang="en-US" altLang="ko-KR" dirty="0"/>
              <a:t>, </a:t>
            </a:r>
            <a:r>
              <a:rPr lang="ko-KR" altLang="en-US" dirty="0"/>
              <a:t>서로 도움을 주고 받으며 실력을 향상시킬 수 있음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39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 간 팀워크가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팀장이 먼저 나서서 이끌어준 것은 물론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명이 문제가 생기면 다같이 해결하려고 머리를 맞대는 과정에서 성장할 수 있었다고 생각한다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난항을 겪어도 싫은 소리를 하기보다 서로 격려하며 나아간 점이 특히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뭔가 정해야 할 경우 사다리를 타는 등 최대한 공정한 방법을 택하고자 하여 불만이 적었다</a:t>
            </a:r>
            <a:endParaRPr lang="en-US" altLang="ko-KR" sz="120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비대면이다 보니 대면에 비해 소통하는 과정에서 한번에 이해가 되질 않거나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오해가 생기기 쉬웠다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주라는 짧은 시간의 제약때문에 계획했던 기능을 모두 넣지 못하는 아쉬움이 있었다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프로젝트인 팀원들이 많았는데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프로젝트를 통해 개발이라는 영역에 어떻게 접근해야 할지 그 방법 자체를 몸소 배운 느낌이다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 찾아가며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팀원들과 의논해가며 결과물을 만들어냈다는 사실은 자신감을 심어주기에 충분했다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 혼자서 혹은 누군가와 함께 프로젝트를 진행할 때 조금 더 수월하게 부딪힐 수 있을 것 같다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ko-KR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593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메인페이지인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로그인 기능을 중심으로 세부 페이지는 다섯가지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출석현황</a:t>
            </a:r>
            <a:r>
              <a:rPr lang="en-US" altLang="ko-KR" dirty="0"/>
              <a:t>, </a:t>
            </a:r>
            <a:r>
              <a:rPr lang="ko-KR" altLang="en-US" dirty="0"/>
              <a:t>남은 교육 일정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학생들이 사용할 수 있는 대시보드</a:t>
            </a:r>
            <a:r>
              <a:rPr lang="en-US" altLang="ko-KR" dirty="0"/>
              <a:t>-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세부 일정을 확인할 수 있는 캘린더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ko-KR" altLang="en-US" dirty="0"/>
              <a:t>한번에 출석 가능한 기능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5. </a:t>
            </a:r>
            <a:r>
              <a:rPr lang="ko-KR" altLang="en-US" dirty="0"/>
              <a:t>멤버의 프로필을 보거나 자신의 프로필을 관리 가능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2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각자 </a:t>
            </a:r>
            <a:r>
              <a:rPr lang="en-US" altLang="ko-KR" dirty="0"/>
              <a:t>2</a:t>
            </a:r>
            <a:r>
              <a:rPr lang="ko-KR" altLang="en-US" dirty="0"/>
              <a:t>개씩 넣기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74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4441329" y="1513576"/>
            <a:ext cx="3309334" cy="3082874"/>
            <a:chOff x="4267198" y="682302"/>
            <a:chExt cx="3657602" cy="3454268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4267198" y="1555115"/>
              <a:ext cx="3657599" cy="134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더 나은 교육 웹 만들기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(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가제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)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36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2" name="Google Shape;92;p1"/>
          <p:cNvCxnSpPr/>
          <p:nvPr/>
        </p:nvCxnSpPr>
        <p:spPr>
          <a:xfrm>
            <a:off x="4203337" y="6545075"/>
            <a:ext cx="3785319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4548805" y="4975415"/>
            <a:ext cx="3201858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"/>
          <p:cNvSpPr txBox="1"/>
          <p:nvPr/>
        </p:nvSpPr>
        <p:spPr>
          <a:xfrm>
            <a:off x="3446123" y="5474681"/>
            <a:ext cx="5299742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윤승원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김규리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김주빈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이창민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유창호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수행 절차 및 방법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36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/>
        </p:nvGraphicFramePr>
        <p:xfrm>
          <a:off x="448056" y="1191641"/>
          <a:ext cx="10989797" cy="4187832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47926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366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기획 및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기획안 및 </a:t>
                      </a:r>
                      <a:r>
                        <a:rPr lang="en-US" altLang="ko-KR" sz="1800" b="0" i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4297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2/4(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위주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개발 진행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중간 점검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429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Github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통한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merge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574254"/>
                  </a:ext>
                </a:extLst>
              </a:tr>
              <a:tr h="7429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429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)(2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BACB7F-DFB7-49D0-BE82-5A5E5B81083E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BB803D-B8E9-4244-863F-E18E728BB626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E026E2-D8CA-4F44-8D41-39E32B559426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회원가입 및 로그인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6D84-0EAD-47A2-8BDF-38F0EEB24DA7}"/>
              </a:ext>
            </a:extLst>
          </p:cNvPr>
          <p:cNvSpPr txBox="1"/>
          <p:nvPr/>
        </p:nvSpPr>
        <p:spPr>
          <a:xfrm>
            <a:off x="3420408" y="846499"/>
            <a:ext cx="556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회원가입 및 로그인 </a:t>
            </a:r>
            <a:r>
              <a:rPr lang="en-US" altLang="ko-KR" sz="1600" b="1" dirty="0">
                <a:latin typeface="+mn-ea"/>
                <a:ea typeface="+mn-ea"/>
              </a:rPr>
              <a:t>/ </a:t>
            </a:r>
            <a:r>
              <a:rPr lang="ko-KR" altLang="en-US" sz="1600" b="1" dirty="0">
                <a:latin typeface="+mn-ea"/>
                <a:ea typeface="+mn-ea"/>
              </a:rPr>
              <a:t>캘린더</a:t>
            </a:r>
            <a:r>
              <a:rPr lang="en-US" altLang="ko-KR" sz="1600" b="1" dirty="0">
                <a:latin typeface="+mn-ea"/>
                <a:ea typeface="+mn-ea"/>
              </a:rPr>
              <a:t> / </a:t>
            </a:r>
            <a:r>
              <a:rPr lang="ko-KR" altLang="en-US" sz="1600" b="1" dirty="0">
                <a:latin typeface="+mn-ea"/>
                <a:ea typeface="+mn-ea"/>
              </a:rPr>
              <a:t>프로필 및 </a:t>
            </a:r>
            <a:r>
              <a:rPr lang="ko-KR" altLang="en-US" sz="1600" b="1" dirty="0" err="1">
                <a:latin typeface="+mn-ea"/>
                <a:ea typeface="+mn-ea"/>
              </a:rPr>
              <a:t>맴버</a:t>
            </a:r>
            <a:r>
              <a:rPr lang="ko-KR" altLang="en-US" sz="1600" b="1" dirty="0">
                <a:latin typeface="+mn-ea"/>
                <a:ea typeface="+mn-ea"/>
              </a:rPr>
              <a:t> 리스트 개발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C13868-6E6F-4A0F-BDB1-2D9793E82EC7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캘린더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46DC63-5FC3-4A9A-9F20-F4C0EF71861A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dirty="0" err="1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맴버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리스트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496F4E0-B576-47AB-B449-D20A174E8266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프로필 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BE7695-EBF3-4060-84E6-98CDE1D0F61E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2DE03-873B-4105-9B12-3B9E12FD39AE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A4AD638-0213-43C0-BF8F-8D285F3CDF70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A24666-24DA-48D4-B1EE-B9197D19624C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220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C4D31E-BE0B-421F-8A68-366C13521694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39CC5F-0573-469A-A181-E741B0A8B616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935E0F7-4AB5-4B46-A335-C76AE34304B9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교육일정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프로젝트별 일정관리 그래프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04D883-576B-4C1B-A5A6-096A070EEB00}"/>
              </a:ext>
            </a:extLst>
          </p:cNvPr>
          <p:cNvSpPr txBox="1"/>
          <p:nvPr/>
        </p:nvSpPr>
        <p:spPr>
          <a:xfrm>
            <a:off x="4188972" y="852122"/>
            <a:ext cx="402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출석랭킹 및 과목 진행현황 그래프 개발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873EEDA-6638-4EE9-B3E7-D3B834468182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출석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결석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랭킹 그래프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3A604E8-E352-4E54-9542-2A3C67943D38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K-Digital training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curriculum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F5D3937-6389-4D12-8711-B56CB6799813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Spec table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62B7084-1D52-4422-A97F-568CD2A14192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F0A07D-3392-4091-82B7-BA751D633039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C275D48-2D26-49A9-B436-F6224CB282DE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9867FC-6984-454F-B858-371A44FC2A84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49009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C40F5B-2520-431C-A46D-38771C72D332}"/>
              </a:ext>
            </a:extLst>
          </p:cNvPr>
          <p:cNvSpPr/>
          <p:nvPr/>
        </p:nvSpPr>
        <p:spPr>
          <a:xfrm>
            <a:off x="2081808" y="1814431"/>
            <a:ext cx="8244283" cy="4205334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B0A64D-A82F-4310-A94B-D854078B2EED}"/>
              </a:ext>
            </a:extLst>
          </p:cNvPr>
          <p:cNvCxnSpPr>
            <a:cxnSpLocks/>
          </p:cNvCxnSpPr>
          <p:nvPr/>
        </p:nvCxnSpPr>
        <p:spPr>
          <a:xfrm>
            <a:off x="4048597" y="271522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C6ED564-5572-481B-907E-E9714FBB9F3C}"/>
              </a:ext>
            </a:extLst>
          </p:cNvPr>
          <p:cNvSpPr/>
          <p:nvPr/>
        </p:nvSpPr>
        <p:spPr>
          <a:xfrm>
            <a:off x="2335678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OpenCV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연동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3D050-5F1A-49FB-8B74-335CFFEE5F3F}"/>
              </a:ext>
            </a:extLst>
          </p:cNvPr>
          <p:cNvSpPr txBox="1"/>
          <p:nvPr/>
        </p:nvSpPr>
        <p:spPr>
          <a:xfrm>
            <a:off x="3653560" y="1394817"/>
            <a:ext cx="5132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웹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모바일용 </a:t>
            </a:r>
            <a:r>
              <a:rPr lang="en-US" altLang="ko-KR" sz="1600" b="1" dirty="0">
                <a:latin typeface="+mn-ea"/>
                <a:ea typeface="+mn-ea"/>
              </a:rPr>
              <a:t>QR Code </a:t>
            </a:r>
            <a:r>
              <a:rPr lang="ko-KR" altLang="en-US" sz="1600" b="1" dirty="0">
                <a:latin typeface="+mn-ea"/>
                <a:ea typeface="+mn-ea"/>
              </a:rPr>
              <a:t>출석 및 신호출석 기능 개발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CBE38F4-E251-4820-A449-0AB38F3B6D1F}"/>
              </a:ext>
            </a:extLst>
          </p:cNvPr>
          <p:cNvSpPr/>
          <p:nvPr/>
        </p:nvSpPr>
        <p:spPr>
          <a:xfrm>
            <a:off x="2335678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OpenCV Template matching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37467C-290C-4E3C-8A61-A1AB5359C37E}"/>
              </a:ext>
            </a:extLst>
          </p:cNvPr>
          <p:cNvSpPr/>
          <p:nvPr/>
        </p:nvSpPr>
        <p:spPr>
          <a:xfrm>
            <a:off x="2335678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OpenCV matching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DF98456-B41C-4E5A-9B49-860A0649D3BB}"/>
              </a:ext>
            </a:extLst>
          </p:cNvPr>
          <p:cNvSpPr/>
          <p:nvPr/>
        </p:nvSpPr>
        <p:spPr>
          <a:xfrm>
            <a:off x="2335678" y="5180490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Django OpenCV </a:t>
            </a:r>
            <a:r>
              <a:rPr lang="ko-KR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연동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1BC5306-E85B-411C-AA4F-0BF7562531E9}"/>
              </a:ext>
            </a:extLst>
          </p:cNvPr>
          <p:cNvCxnSpPr>
            <a:cxnSpLocks/>
          </p:cNvCxnSpPr>
          <p:nvPr/>
        </p:nvCxnSpPr>
        <p:spPr>
          <a:xfrm>
            <a:off x="4061176" y="3725442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BC6970-AA04-4906-B6F0-81A164D66E1F}"/>
              </a:ext>
            </a:extLst>
          </p:cNvPr>
          <p:cNvCxnSpPr>
            <a:cxnSpLocks/>
          </p:cNvCxnSpPr>
          <p:nvPr/>
        </p:nvCxnSpPr>
        <p:spPr>
          <a:xfrm>
            <a:off x="4062532" y="4735659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6B1A8C4-7337-4F23-A765-F0829033322D}"/>
              </a:ext>
            </a:extLst>
          </p:cNvPr>
          <p:cNvCxnSpPr>
            <a:cxnSpLocks/>
          </p:cNvCxnSpPr>
          <p:nvPr/>
        </p:nvCxnSpPr>
        <p:spPr>
          <a:xfrm>
            <a:off x="8216389" y="271522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E83E35-6612-47A3-BA69-450E102D05B8}"/>
              </a:ext>
            </a:extLst>
          </p:cNvPr>
          <p:cNvSpPr/>
          <p:nvPr/>
        </p:nvSpPr>
        <p:spPr>
          <a:xfrm>
            <a:off x="6503470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신호출석 </a:t>
            </a:r>
            <a:r>
              <a:rPr lang="en-US" altLang="ko-K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68A224F-7761-42E2-BD82-12D14F550A4D}"/>
              </a:ext>
            </a:extLst>
          </p:cNvPr>
          <p:cNvSpPr/>
          <p:nvPr/>
        </p:nvSpPr>
        <p:spPr>
          <a:xfrm>
            <a:off x="6503470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출석완료 후 화면 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ajax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전환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43D0AF-DC94-4B4D-9944-B9E14E7462BA}"/>
              </a:ext>
            </a:extLst>
          </p:cNvPr>
          <p:cNvSpPr/>
          <p:nvPr/>
        </p:nvSpPr>
        <p:spPr>
          <a:xfrm>
            <a:off x="6503470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 출석 데이터 연동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C036E45-469F-436B-9FC5-753453FB8930}"/>
              </a:ext>
            </a:extLst>
          </p:cNvPr>
          <p:cNvCxnSpPr>
            <a:cxnSpLocks/>
          </p:cNvCxnSpPr>
          <p:nvPr/>
        </p:nvCxnSpPr>
        <p:spPr>
          <a:xfrm>
            <a:off x="8228968" y="3725442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EE3DAD6-C749-4889-B088-B0D7CD4127D4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5857896" y="2432532"/>
            <a:ext cx="645574" cy="30306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31336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628774-E28E-4850-B08C-56038368B051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7A9B63-532A-40FA-BFA7-E848BCB1A97B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62CC59-26CF-4358-AE0B-4C92CF6ADD9E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3D6F1-40BF-4980-9D85-FADDB4EEE1FE}"/>
              </a:ext>
            </a:extLst>
          </p:cNvPr>
          <p:cNvSpPr txBox="1"/>
          <p:nvPr/>
        </p:nvSpPr>
        <p:spPr>
          <a:xfrm>
            <a:off x="4188972" y="852122"/>
            <a:ext cx="402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묻고 답하기 게시판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CE89036-29E3-46ED-82E9-54DB0882C4FF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답변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댓글 기능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C36082B-AF4D-42F9-BD77-4851DC75AD40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게시글 추천 기능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20C5100-5BD1-46D7-8DAF-CC8F64A757EE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검색 기능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467862B-40C8-40A5-82AE-1400D46D58DA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필터링 기능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DCD784-5F0C-4C16-A2CC-5A09B9965D76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9635087-003D-42F1-8CD2-510A42DDEA13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9A8E02-0001-46D9-9F36-AD9E5AABA219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5576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08064-771D-4C10-B56B-363D24C47B9B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F2062B-0573-4078-97A9-9F33DE92B221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388A46-1207-4B06-925F-5C92E4D96E35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B9875-14B3-4500-81F4-3CE077E10546}"/>
              </a:ext>
            </a:extLst>
          </p:cNvPr>
          <p:cNvSpPr txBox="1"/>
          <p:nvPr/>
        </p:nvSpPr>
        <p:spPr>
          <a:xfrm>
            <a:off x="4188972" y="852122"/>
            <a:ext cx="402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묻고 답하기 게시판 개발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F9AC5E1-5C69-43AE-9353-32AFC86E01D2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문제 게시글 등록 기능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81BA63-425D-4AC7-97BC-B0179C31B544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프로그래밍 언어별 분리 기능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865BDFA-B67A-486C-9C08-076429EA11B6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게시글 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Hint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기능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A3520D-686F-4AE5-ADB6-3F054EC529C5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답안 제출 기능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DDFB9E0-1B67-404D-A2A5-F4F75BD5F56D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9691BB0-B49F-4DB6-87FD-05810ABF11A3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C4BCE5F-C15D-4E3D-95EA-265C911AD024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381072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수행 결과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59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F92BBA5-4414-406F-8D86-B0EA0C456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 b="6220"/>
          <a:stretch/>
        </p:blipFill>
        <p:spPr>
          <a:xfrm>
            <a:off x="470108" y="733926"/>
            <a:ext cx="5054600" cy="5931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F3E3CD-47EA-4DE3-9CF0-F08CB1C7A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" t="9824" r="7001" b="3685"/>
          <a:stretch/>
        </p:blipFill>
        <p:spPr>
          <a:xfrm>
            <a:off x="6187234" y="733926"/>
            <a:ext cx="5642816" cy="59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7209C68-1F81-4609-A4C2-DC120AA4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328"/>
            <a:ext cx="12192000" cy="50673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22609B-D058-4B0B-9B52-E8CAA86E2B3F}"/>
              </a:ext>
            </a:extLst>
          </p:cNvPr>
          <p:cNvSpPr/>
          <p:nvPr/>
        </p:nvSpPr>
        <p:spPr>
          <a:xfrm>
            <a:off x="295275" y="1495424"/>
            <a:ext cx="952500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5361709" cy="6858000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0" y="2917165"/>
            <a:ext cx="5361709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INDEX</a:t>
            </a:r>
            <a:endParaRPr sz="72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6463650" y="1157063"/>
            <a:ext cx="4785648" cy="1597259"/>
            <a:chOff x="559119" y="1841928"/>
            <a:chExt cx="4785648" cy="1597259"/>
          </a:xfrm>
        </p:grpSpPr>
        <p:sp>
          <p:nvSpPr>
            <p:cNvPr id="103" name="Google Shape;103;p2"/>
            <p:cNvSpPr/>
            <p:nvPr/>
          </p:nvSpPr>
          <p:spPr>
            <a:xfrm>
              <a:off x="559119" y="1841928"/>
              <a:ext cx="3832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배경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59119" y="3069855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6440983" y="2361689"/>
            <a:ext cx="4785648" cy="2055601"/>
            <a:chOff x="941384" y="3965573"/>
            <a:chExt cx="4785648" cy="2055601"/>
          </a:xfrm>
        </p:grpSpPr>
        <p:sp>
          <p:nvSpPr>
            <p:cNvPr id="106" name="Google Shape;106;p2"/>
            <p:cNvSpPr/>
            <p:nvPr/>
          </p:nvSpPr>
          <p:spPr>
            <a:xfrm>
              <a:off x="941384" y="3965573"/>
              <a:ext cx="383203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팀 구성 및 역할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41384" y="5651842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6440982" y="3488784"/>
            <a:ext cx="44937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절차 및 방법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440982" y="4602442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결과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63650" y="5710926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388001-22EC-46EC-9655-E13A4FF1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3763" b="31095"/>
          <a:stretch/>
        </p:blipFill>
        <p:spPr>
          <a:xfrm>
            <a:off x="914400" y="1828800"/>
            <a:ext cx="10363200" cy="1600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C673DC-F272-4432-AEAC-855A953F41FA}"/>
              </a:ext>
            </a:extLst>
          </p:cNvPr>
          <p:cNvSpPr/>
          <p:nvPr/>
        </p:nvSpPr>
        <p:spPr>
          <a:xfrm>
            <a:off x="4134474" y="814399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프로필 상세 페이지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수정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8E80F-894A-4FD1-A5D9-E48AC081C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10625" b="18500"/>
          <a:stretch/>
        </p:blipFill>
        <p:spPr>
          <a:xfrm>
            <a:off x="914400" y="3700705"/>
            <a:ext cx="10363200" cy="27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B1F7E3D-2CEE-4B4F-BA81-326DD94B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439"/>
            <a:ext cx="12192000" cy="593331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212795-CA27-461C-82C7-D633D243F4A5}"/>
              </a:ext>
            </a:extLst>
          </p:cNvPr>
          <p:cNvSpPr/>
          <p:nvPr/>
        </p:nvSpPr>
        <p:spPr>
          <a:xfrm>
            <a:off x="285750" y="2386013"/>
            <a:ext cx="1009650" cy="274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5BE7BD-3C54-40A1-8066-794083CC9410}"/>
              </a:ext>
            </a:extLst>
          </p:cNvPr>
          <p:cNvSpPr/>
          <p:nvPr/>
        </p:nvSpPr>
        <p:spPr>
          <a:xfrm>
            <a:off x="9867899" y="5221323"/>
            <a:ext cx="643513" cy="357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607415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69891-3C10-49D7-8591-96CDED00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431"/>
            <a:ext cx="12192000" cy="479445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1041735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문제 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F97932-09B0-4758-B9C8-96CD19D37FE5}"/>
              </a:ext>
            </a:extLst>
          </p:cNvPr>
          <p:cNvSpPr/>
          <p:nvPr/>
        </p:nvSpPr>
        <p:spPr>
          <a:xfrm>
            <a:off x="4505465" y="2268536"/>
            <a:ext cx="638035" cy="1179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075507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A4ADF-95BE-4844-9422-20C0BB7D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02" y="821293"/>
            <a:ext cx="5835328" cy="2249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950E44-0DFA-4049-BA2E-7DC3A074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02" y="3469193"/>
            <a:ext cx="5835328" cy="31602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BA179D-7B72-4795-936B-39AA2318427D}"/>
              </a:ext>
            </a:extLst>
          </p:cNvPr>
          <p:cNvSpPr/>
          <p:nvPr/>
        </p:nvSpPr>
        <p:spPr>
          <a:xfrm>
            <a:off x="7703237" y="2972840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힌트가 필요할 경우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4BC3EA0-3A2C-4612-BC49-E8E4721CE318}"/>
              </a:ext>
            </a:extLst>
          </p:cNvPr>
          <p:cNvSpPr/>
          <p:nvPr/>
        </p:nvSpPr>
        <p:spPr>
          <a:xfrm>
            <a:off x="3503439" y="3099569"/>
            <a:ext cx="302652" cy="28923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B4B13-EE8C-4581-BFC5-3BA693E1C74A}"/>
              </a:ext>
            </a:extLst>
          </p:cNvPr>
          <p:cNvSpPr/>
          <p:nvPr/>
        </p:nvSpPr>
        <p:spPr>
          <a:xfrm>
            <a:off x="1842652" y="2308731"/>
            <a:ext cx="441325" cy="163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2236CD-CF13-46DA-8E32-599D02ADD213}"/>
              </a:ext>
            </a:extLst>
          </p:cNvPr>
          <p:cNvSpPr/>
          <p:nvPr/>
        </p:nvSpPr>
        <p:spPr>
          <a:xfrm>
            <a:off x="1795410" y="4876800"/>
            <a:ext cx="4795889" cy="1247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9075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76383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답안 제출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9C2E93F-CC7D-4988-9205-4E1D6851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7" y="1415585"/>
            <a:ext cx="11213960" cy="544241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24378F-3EB8-4AB3-AFF7-0F526A0C48E3}"/>
              </a:ext>
            </a:extLst>
          </p:cNvPr>
          <p:cNvSpPr/>
          <p:nvPr/>
        </p:nvSpPr>
        <p:spPr>
          <a:xfrm>
            <a:off x="3659979" y="4743450"/>
            <a:ext cx="6603209" cy="73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47AEC9-DD80-42FF-85C5-446A708D14ED}"/>
              </a:ext>
            </a:extLst>
          </p:cNvPr>
          <p:cNvSpPr/>
          <p:nvPr/>
        </p:nvSpPr>
        <p:spPr>
          <a:xfrm>
            <a:off x="3659980" y="5481638"/>
            <a:ext cx="576263" cy="296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28586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69332"/>
            <a:chOff x="155033" y="64310"/>
            <a:chExt cx="9421950" cy="369332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2C45D2-77AE-4FBA-9218-261952C547A3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정답 입력 할 경우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91D0B5-034C-4B7B-BBEA-EA4237448AFD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오답 입력 할 경우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CDFD2-E3F5-4DCE-A736-0EBA098D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14" y="3681413"/>
            <a:ext cx="2752423" cy="79633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8995F2-EEC6-47C7-B677-593B917A9C9D}"/>
              </a:ext>
            </a:extLst>
          </p:cNvPr>
          <p:cNvSpPr/>
          <p:nvPr/>
        </p:nvSpPr>
        <p:spPr>
          <a:xfrm>
            <a:off x="7574829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오답 메시지 페이지로 이동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7CBE5E-6DC0-4780-AA8A-74B2FC6AF7E0}"/>
              </a:ext>
            </a:extLst>
          </p:cNvPr>
          <p:cNvSpPr/>
          <p:nvPr/>
        </p:nvSpPr>
        <p:spPr>
          <a:xfrm>
            <a:off x="1339555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문제 풀이 게시판으로 이동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72A932-EE10-4D76-B5AD-E4E49970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5" y="2400901"/>
            <a:ext cx="5659315" cy="33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4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168D5-7674-4AD1-91DF-1562B74B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857"/>
            <a:ext cx="12192000" cy="6315305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74772" y="2431755"/>
            <a:ext cx="1031997" cy="32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2721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42875" y="2038350"/>
            <a:ext cx="1162075" cy="393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903A-F35F-432E-8377-FC728046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30"/>
            <a:ext cx="12192000" cy="6334170"/>
          </a:xfrm>
          <a:prstGeom prst="rect">
            <a:avLst/>
          </a:prstGeom>
        </p:spPr>
      </p:pic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1001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9ACF1-5E73-402B-9CFF-C8FAAFDA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9" y="2041452"/>
            <a:ext cx="5528388" cy="3742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0C813-B3AF-4FD4-B30A-B181F952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55" y="2041452"/>
            <a:ext cx="5528388" cy="353000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인기순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6DFAC7-5E35-4EAC-ADD0-2C2F03F468ED}"/>
              </a:ext>
            </a:extLst>
          </p:cNvPr>
          <p:cNvSpPr/>
          <p:nvPr/>
        </p:nvSpPr>
        <p:spPr>
          <a:xfrm>
            <a:off x="840673" y="2380824"/>
            <a:ext cx="583865" cy="118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9658A1-4247-4D9A-BBF7-2FA3B29D8209}"/>
              </a:ext>
            </a:extLst>
          </p:cNvPr>
          <p:cNvSpPr/>
          <p:nvPr/>
        </p:nvSpPr>
        <p:spPr>
          <a:xfrm>
            <a:off x="9121149" y="2529221"/>
            <a:ext cx="465420" cy="69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493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10" grpId="0" animBg="1"/>
      <p:bldP spid="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작성자로 검색하기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AC606-B11D-4B2A-B81E-2D2DF447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5" y="986970"/>
            <a:ext cx="6271823" cy="2442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30AA1C-7DC4-45BC-B2AB-97D496D1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52" y="3632442"/>
            <a:ext cx="6200075" cy="237372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5AD984-5D76-4C4A-BE93-83B8F32ECFC1}"/>
              </a:ext>
            </a:extLst>
          </p:cNvPr>
          <p:cNvSpPr/>
          <p:nvPr/>
        </p:nvSpPr>
        <p:spPr>
          <a:xfrm>
            <a:off x="7581014" y="38506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 키워드로 검색하기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AB72E3E-F90C-479E-B9F7-C591B42120FC}"/>
              </a:ext>
            </a:extLst>
          </p:cNvPr>
          <p:cNvSpPr/>
          <p:nvPr/>
        </p:nvSpPr>
        <p:spPr>
          <a:xfrm>
            <a:off x="5244165" y="98697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65CD2E-2354-4A51-BEA5-D180922EF90B}"/>
              </a:ext>
            </a:extLst>
          </p:cNvPr>
          <p:cNvSpPr/>
          <p:nvPr/>
        </p:nvSpPr>
        <p:spPr>
          <a:xfrm>
            <a:off x="5124547" y="3705818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48988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</a:t>
            </a: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배경</a:t>
            </a:r>
            <a:endParaRPr dirty="0"/>
          </a:p>
        </p:txBody>
      </p:sp>
      <p:sp>
        <p:nvSpPr>
          <p:cNvPr id="116" name="Google Shape;116;p3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01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63" y="1751799"/>
            <a:ext cx="8709794" cy="447574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79EA2A-1F60-4399-A1C6-7231D44AB258}"/>
              </a:ext>
            </a:extLst>
          </p:cNvPr>
          <p:cNvSpPr/>
          <p:nvPr/>
        </p:nvSpPr>
        <p:spPr>
          <a:xfrm>
            <a:off x="4374654" y="1074634"/>
            <a:ext cx="3442691" cy="453233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클릭시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03EF3B-7F59-47BE-A17C-BA98A36D880C}"/>
              </a:ext>
            </a:extLst>
          </p:cNvPr>
          <p:cNvSpPr/>
          <p:nvPr/>
        </p:nvSpPr>
        <p:spPr>
          <a:xfrm>
            <a:off x="1832063" y="2059806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34FC76-0689-4878-A964-443B49C3E039}"/>
              </a:ext>
            </a:extLst>
          </p:cNvPr>
          <p:cNvSpPr/>
          <p:nvPr/>
        </p:nvSpPr>
        <p:spPr>
          <a:xfrm>
            <a:off x="2428899" y="3290255"/>
            <a:ext cx="5146183" cy="86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A6294B-F3A1-48C3-BC48-8569F10E4715}"/>
              </a:ext>
            </a:extLst>
          </p:cNvPr>
          <p:cNvSpPr/>
          <p:nvPr/>
        </p:nvSpPr>
        <p:spPr>
          <a:xfrm>
            <a:off x="1841687" y="4554421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67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8" y="1800767"/>
            <a:ext cx="4970270" cy="432159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A90B12D-51BD-4210-8F3E-E8C83BEA953F}"/>
              </a:ext>
            </a:extLst>
          </p:cNvPr>
          <p:cNvSpPr/>
          <p:nvPr/>
        </p:nvSpPr>
        <p:spPr>
          <a:xfrm>
            <a:off x="5558712" y="3541179"/>
            <a:ext cx="978408" cy="484632"/>
          </a:xfrm>
          <a:prstGeom prst="rightArrow">
            <a:avLst/>
          </a:prstGeom>
          <a:noFill/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5ED92D-E761-4EF0-877A-61581C8764AC}"/>
              </a:ext>
            </a:extLst>
          </p:cNvPr>
          <p:cNvSpPr txBox="1"/>
          <p:nvPr/>
        </p:nvSpPr>
        <p:spPr>
          <a:xfrm>
            <a:off x="5442958" y="2878048"/>
            <a:ext cx="128448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4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수정 후 </a:t>
            </a:r>
            <a:endParaRPr kumimoji="0" lang="en-US" altLang="ko-KR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7B2B95-DF15-4831-8122-278FD1780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35" y="1800767"/>
            <a:ext cx="5290295" cy="4321592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E572D2-7810-4695-BF24-96859ADC6DAD}"/>
              </a:ext>
            </a:extLst>
          </p:cNvPr>
          <p:cNvSpPr/>
          <p:nvPr/>
        </p:nvSpPr>
        <p:spPr>
          <a:xfrm>
            <a:off x="10226276" y="2660629"/>
            <a:ext cx="813943" cy="38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91498" y="1159651"/>
            <a:ext cx="3442691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</a:rPr>
              <a:t> 수정하기</a:t>
            </a:r>
          </a:p>
        </p:txBody>
      </p:sp>
    </p:spTree>
    <p:extLst>
      <p:ext uri="{BB962C8B-B14F-4D97-AF65-F5344CB8AC3E}">
        <p14:creationId xmlns:p14="http://schemas.microsoft.com/office/powerpoint/2010/main" val="1274756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9" grpId="0"/>
      <p:bldP spid="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66851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작성자와 수정자가 다르다면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9A5E3-26BF-4A9F-A944-B6C89F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2" y="1761422"/>
            <a:ext cx="5581959" cy="3850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71713-A5CE-4E95-925F-F2D4FECE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1422"/>
            <a:ext cx="6003848" cy="385010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5E4DAB-897E-4749-868B-F0FF1A9B5AB4}"/>
              </a:ext>
            </a:extLst>
          </p:cNvPr>
          <p:cNvSpPr/>
          <p:nvPr/>
        </p:nvSpPr>
        <p:spPr>
          <a:xfrm>
            <a:off x="342875" y="2120069"/>
            <a:ext cx="355720" cy="478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3280E6-DE79-4702-BA04-013CF75432F4}"/>
              </a:ext>
            </a:extLst>
          </p:cNvPr>
          <p:cNvSpPr/>
          <p:nvPr/>
        </p:nvSpPr>
        <p:spPr>
          <a:xfrm>
            <a:off x="478913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A7C58F5-C4A5-4FEA-A313-0B1A427CF44F}"/>
              </a:ext>
            </a:extLst>
          </p:cNvPr>
          <p:cNvSpPr/>
          <p:nvPr/>
        </p:nvSpPr>
        <p:spPr>
          <a:xfrm>
            <a:off x="4060093" y="3766843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3776FE-8BB9-425F-9F65-B05B68772F23}"/>
              </a:ext>
            </a:extLst>
          </p:cNvPr>
          <p:cNvSpPr/>
          <p:nvPr/>
        </p:nvSpPr>
        <p:spPr>
          <a:xfrm>
            <a:off x="6139609" y="220966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E9C9ED-925A-4BD7-B6F2-F0CF57042997}"/>
              </a:ext>
            </a:extLst>
          </p:cNvPr>
          <p:cNvSpPr/>
          <p:nvPr/>
        </p:nvSpPr>
        <p:spPr>
          <a:xfrm>
            <a:off x="10153021" y="384299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4E23FD7-23C8-4C13-9385-9F4B04E34911}"/>
              </a:ext>
            </a:extLst>
          </p:cNvPr>
          <p:cNvSpPr/>
          <p:nvPr/>
        </p:nvSpPr>
        <p:spPr>
          <a:xfrm>
            <a:off x="1097510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144C39-9F99-4099-A13B-2AD34A275F05}"/>
              </a:ext>
            </a:extLst>
          </p:cNvPr>
          <p:cNvSpPr/>
          <p:nvPr/>
        </p:nvSpPr>
        <p:spPr>
          <a:xfrm>
            <a:off x="6905454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삭제도 동일</a:t>
            </a:r>
          </a:p>
        </p:txBody>
      </p:sp>
    </p:spTree>
    <p:extLst>
      <p:ext uri="{BB962C8B-B14F-4D97-AF65-F5344CB8AC3E}">
        <p14:creationId xmlns:p14="http://schemas.microsoft.com/office/powerpoint/2010/main" val="2790314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ADE78-9CBA-40DD-B048-A39FA971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2192000" cy="46482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BD1F45-7C3D-45FE-91F3-0BED68E2DEE5}"/>
              </a:ext>
            </a:extLst>
          </p:cNvPr>
          <p:cNvSpPr/>
          <p:nvPr/>
        </p:nvSpPr>
        <p:spPr>
          <a:xfrm>
            <a:off x="240004" y="2377439"/>
            <a:ext cx="1126833" cy="232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61899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92028D-4756-4C00-B760-C98206B67433}"/>
              </a:ext>
            </a:extLst>
          </p:cNvPr>
          <p:cNvSpPr/>
          <p:nvPr/>
        </p:nvSpPr>
        <p:spPr>
          <a:xfrm>
            <a:off x="4134474" y="1058992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577288-BDFE-470E-BACE-D0C0D4CF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73"/>
          <a:stretch/>
        </p:blipFill>
        <p:spPr>
          <a:xfrm>
            <a:off x="0" y="2150080"/>
            <a:ext cx="12192000" cy="40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3784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1876957" y="2391004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10198100" y="3371850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43554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6906157" y="2406502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4206875" y="3648075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1247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AF19-43B5-440B-BFE7-7253B6AAD99C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3017937709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71542" y="2516153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985771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03E25-C592-4798-A89B-18821C34F279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224534205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7AC3B079-1B0C-4271-B67D-B1F4DCF6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13" y="319462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관련 이미지">
            <a:extLst>
              <a:ext uri="{FF2B5EF4-FFF2-40B4-BE49-F238E27FC236}">
                <a16:creationId xmlns:a16="http://schemas.microsoft.com/office/drawing/2014/main" id="{C473F64D-9C38-4F79-B340-A44EC4D8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58" y="320124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관련 이미지">
            <a:extLst>
              <a:ext uri="{FF2B5EF4-FFF2-40B4-BE49-F238E27FC236}">
                <a16:creationId xmlns:a16="http://schemas.microsoft.com/office/drawing/2014/main" id="{F30E9696-CFC5-4A00-A481-C68C6ED74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81" y="3201248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58B04C-40C7-4409-B428-8D37D86D8ADF}"/>
              </a:ext>
            </a:extLst>
          </p:cNvPr>
          <p:cNvSpPr txBox="1"/>
          <p:nvPr/>
        </p:nvSpPr>
        <p:spPr>
          <a:xfrm>
            <a:off x="2661605" y="3841471"/>
            <a:ext cx="1804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QR</a:t>
            </a:r>
            <a:r>
              <a:rPr lang="ko-KR" altLang="en-US" b="1" dirty="0"/>
              <a:t>인증을 더 편리하게 할 수는 없을까</a:t>
            </a:r>
            <a:r>
              <a:rPr lang="en-US" altLang="ko-KR" b="1" dirty="0"/>
              <a:t>?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45674-9749-4D20-919B-4008F4666975}"/>
              </a:ext>
            </a:extLst>
          </p:cNvPr>
          <p:cNvSpPr txBox="1"/>
          <p:nvPr/>
        </p:nvSpPr>
        <p:spPr>
          <a:xfrm>
            <a:off x="5225514" y="3747133"/>
            <a:ext cx="177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교육시간 이후 공부를 더 진행할 수는 없을까</a:t>
            </a:r>
            <a:r>
              <a:rPr lang="en-US" altLang="ko-KR" sz="1400" b="1" dirty="0"/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FC9EB-A91A-4FE5-AD3B-5B712DF783FE}"/>
              </a:ext>
            </a:extLst>
          </p:cNvPr>
          <p:cNvSpPr txBox="1"/>
          <p:nvPr/>
        </p:nvSpPr>
        <p:spPr>
          <a:xfrm>
            <a:off x="7671232" y="3747133"/>
            <a:ext cx="2005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 </a:t>
            </a:r>
            <a:r>
              <a:rPr lang="ko-KR" altLang="en-US" sz="1400" b="1" dirty="0"/>
              <a:t>출결 현황을 효율적으로 관리할 </a:t>
            </a:r>
            <a:r>
              <a:rPr lang="ko-KR" altLang="en-US" b="1" dirty="0"/>
              <a:t>수 없을까</a:t>
            </a:r>
            <a:r>
              <a:rPr lang="en-US" altLang="ko-KR" b="1" dirty="0"/>
              <a:t>?</a:t>
            </a:r>
            <a:endParaRPr lang="ko-KR" altLang="en-US" sz="1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FCD60E-EA3D-428F-A391-4B323766DB78}"/>
              </a:ext>
            </a:extLst>
          </p:cNvPr>
          <p:cNvSpPr/>
          <p:nvPr/>
        </p:nvSpPr>
        <p:spPr>
          <a:xfrm>
            <a:off x="2893399" y="1574800"/>
            <a:ext cx="6405201" cy="874317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EAA1B1-FE8E-4710-A579-C84243EC7FA8}"/>
              </a:ext>
            </a:extLst>
          </p:cNvPr>
          <p:cNvSpPr/>
          <p:nvPr/>
        </p:nvSpPr>
        <p:spPr>
          <a:xfrm>
            <a:off x="3865923" y="1827292"/>
            <a:ext cx="449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더 나은 교육환경을 제공하기 위한 </a:t>
            </a:r>
            <a:r>
              <a:rPr lang="en-US" altLang="ko-KR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가지 고민</a:t>
            </a:r>
            <a:endParaRPr lang="en-US" altLang="ko-KR" sz="1800" spc="-145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2F107A3-13D3-4833-A1A5-5C39597FB8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6"/>
          <a:stretch/>
        </p:blipFill>
        <p:spPr>
          <a:xfrm>
            <a:off x="2925181" y="1639689"/>
            <a:ext cx="862095" cy="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0588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7841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375759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631719012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A964C5B-9AF2-4364-B5A2-7847A74C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BD88DF-9F6B-48A3-92C6-8F9F7D0D2C0C}"/>
              </a:ext>
            </a:extLst>
          </p:cNvPr>
          <p:cNvSpPr/>
          <p:nvPr/>
        </p:nvSpPr>
        <p:spPr>
          <a:xfrm>
            <a:off x="1744117" y="899183"/>
            <a:ext cx="9913265" cy="1460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757467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A964C5B-9AF2-4364-B5A2-7847A74C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BD88DF-9F6B-48A3-92C6-8F9F7D0D2C0C}"/>
              </a:ext>
            </a:extLst>
          </p:cNvPr>
          <p:cNvSpPr/>
          <p:nvPr/>
        </p:nvSpPr>
        <p:spPr>
          <a:xfrm>
            <a:off x="1803086" y="1658281"/>
            <a:ext cx="329372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99240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아침에 줌 화면 캡처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할것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5567554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지각 아닌 시각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으로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다시 캡처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68B30-3D81-4993-8884-7299DE964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" b="3606"/>
          <a:stretch/>
        </p:blipFill>
        <p:spPr>
          <a:xfrm>
            <a:off x="0" y="3554730"/>
            <a:ext cx="1219200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33357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54A481-C3DA-4608-9CD4-7E323AA382E9}"/>
              </a:ext>
            </a:extLst>
          </p:cNvPr>
          <p:cNvGrpSpPr/>
          <p:nvPr/>
        </p:nvGrpSpPr>
        <p:grpSpPr>
          <a:xfrm>
            <a:off x="0" y="720513"/>
            <a:ext cx="3580360" cy="5985615"/>
            <a:chOff x="1073596" y="797442"/>
            <a:chExt cx="3580360" cy="5985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01058D-357F-4BFC-A656-AC4E303A1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4" b="2784"/>
            <a:stretch/>
          </p:blipFill>
          <p:spPr>
            <a:xfrm>
              <a:off x="1073596" y="797442"/>
              <a:ext cx="3580360" cy="598561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80359D-AD42-423E-B827-D15D754B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251" y="1372893"/>
              <a:ext cx="2658140" cy="4804623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18A8FD-1448-48BB-8C53-B82C30E03152}"/>
              </a:ext>
            </a:extLst>
          </p:cNvPr>
          <p:cNvGrpSpPr/>
          <p:nvPr/>
        </p:nvGrpSpPr>
        <p:grpSpPr>
          <a:xfrm>
            <a:off x="3613063" y="766145"/>
            <a:ext cx="3580360" cy="5985615"/>
            <a:chOff x="1073596" y="797442"/>
            <a:chExt cx="3580360" cy="59856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85FA85F-B797-45E6-8C27-2B78C5752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4" b="2784"/>
            <a:stretch/>
          </p:blipFill>
          <p:spPr>
            <a:xfrm>
              <a:off x="1073596" y="797442"/>
              <a:ext cx="3580360" cy="598561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578D9C5-D559-4F55-B2BE-031697F22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251" y="1372893"/>
              <a:ext cx="2658140" cy="480462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57A175B-D4B5-4FE6-BE7A-2F6988DFE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419" y="3783298"/>
            <a:ext cx="4400728" cy="1285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FB6BE-A35A-4373-9A2E-F1A383921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095" y="3178628"/>
            <a:ext cx="2653586" cy="20412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D76F-2550-45CA-BB21-2A2C7D13A001}"/>
              </a:ext>
            </a:extLst>
          </p:cNvPr>
          <p:cNvSpPr txBox="1"/>
          <p:nvPr/>
        </p:nvSpPr>
        <p:spPr>
          <a:xfrm>
            <a:off x="7203068" y="2397424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지각 아닌 시각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으로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다시 캡처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B1DAD8-CB7C-4754-AA9E-5656E0C10279}"/>
              </a:ext>
            </a:extLst>
          </p:cNvPr>
          <p:cNvSpPr/>
          <p:nvPr/>
        </p:nvSpPr>
        <p:spPr>
          <a:xfrm>
            <a:off x="984738" y="5212918"/>
            <a:ext cx="1670836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4978822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54A481-C3DA-4608-9CD4-7E323AA382E9}"/>
              </a:ext>
            </a:extLst>
          </p:cNvPr>
          <p:cNvGrpSpPr/>
          <p:nvPr/>
        </p:nvGrpSpPr>
        <p:grpSpPr>
          <a:xfrm>
            <a:off x="0" y="710600"/>
            <a:ext cx="3580360" cy="5985615"/>
            <a:chOff x="1073596" y="797442"/>
            <a:chExt cx="3580360" cy="5985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01058D-357F-4BFC-A656-AC4E303A1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4" b="2784"/>
            <a:stretch/>
          </p:blipFill>
          <p:spPr>
            <a:xfrm>
              <a:off x="1073596" y="797442"/>
              <a:ext cx="3580360" cy="598561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80359D-AD42-423E-B827-D15D754B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251" y="1372893"/>
              <a:ext cx="2658140" cy="4804623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18A8FD-1448-48BB-8C53-B82C30E03152}"/>
              </a:ext>
            </a:extLst>
          </p:cNvPr>
          <p:cNvGrpSpPr/>
          <p:nvPr/>
        </p:nvGrpSpPr>
        <p:grpSpPr>
          <a:xfrm>
            <a:off x="3613063" y="756232"/>
            <a:ext cx="3580360" cy="5985615"/>
            <a:chOff x="1073596" y="797442"/>
            <a:chExt cx="3580360" cy="59856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85FA85F-B797-45E6-8C27-2B78C5752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4" b="2784"/>
            <a:stretch/>
          </p:blipFill>
          <p:spPr>
            <a:xfrm>
              <a:off x="1073596" y="797442"/>
              <a:ext cx="3580360" cy="598561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578D9C5-D559-4F55-B2BE-031697F22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251" y="1372893"/>
              <a:ext cx="2658140" cy="480462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6270DCC-3389-4481-9ED5-14401DD87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718" y="3018023"/>
            <a:ext cx="2658140" cy="2209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0E91A1-7E2C-4DBE-9CCA-1059B1CD8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825" y="3108458"/>
            <a:ext cx="4412965" cy="1285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7197498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신호</a:t>
            </a:r>
            <a:r>
              <a:rPr lang="en-US" altLang="ko-KR" dirty="0"/>
              <a:t> 11</a:t>
            </a:r>
            <a:r>
              <a:rPr lang="ko-KR" altLang="en-US" dirty="0"/>
              <a:t>시 </a:t>
            </a:r>
            <a:r>
              <a:rPr lang="en-US" altLang="ko-KR" dirty="0"/>
              <a:t>3</a:t>
            </a:r>
            <a:r>
              <a:rPr lang="ko-KR" altLang="en-US" dirty="0"/>
              <a:t>시 에 다시 </a:t>
            </a:r>
            <a:r>
              <a:rPr lang="ko-KR" altLang="en-US" dirty="0" err="1"/>
              <a:t>캡처ㅜ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278825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tabLst/>
              <a:defRPr/>
            </a:pPr>
            <a:r>
              <a:rPr kumimoji="0" lang="en-US" altLang="ko-KR" sz="4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Contents</a:t>
            </a: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05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6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A5111444-AFD1-4B78-A6BC-D00B372B4695}"/>
              </a:ext>
            </a:extLst>
          </p:cNvPr>
          <p:cNvSpPr txBox="1"/>
          <p:nvPr/>
        </p:nvSpPr>
        <p:spPr>
          <a:xfrm>
            <a:off x="3738636" y="825345"/>
            <a:ext cx="49080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</a:rPr>
              <a:t>수강생 맞춤형 통합 웹 페이지</a:t>
            </a:r>
            <a:endParaRPr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18A8E-FDA0-48E4-A6DF-77C7591CDBCF}"/>
              </a:ext>
            </a:extLst>
          </p:cNvPr>
          <p:cNvSpPr txBox="1"/>
          <p:nvPr/>
        </p:nvSpPr>
        <p:spPr>
          <a:xfrm>
            <a:off x="7175499" y="1965255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</a:rPr>
              <a:t>QR</a:t>
            </a:r>
            <a:r>
              <a:rPr lang="ko-KR" altLang="en-US" sz="1800" dirty="0">
                <a:solidFill>
                  <a:schemeClr val="dk1"/>
                </a:solidFill>
              </a:rPr>
              <a:t> 인증의 번거로움을 없앤</a:t>
            </a:r>
            <a:r>
              <a:rPr lang="en-US" altLang="ko-KR" sz="1800" dirty="0">
                <a:solidFill>
                  <a:schemeClr val="dk1"/>
                </a:solidFill>
              </a:rPr>
              <a:t>, </a:t>
            </a:r>
            <a:r>
              <a:rPr lang="ko-KR" altLang="en-US" sz="1800" dirty="0">
                <a:solidFill>
                  <a:schemeClr val="dk1"/>
                </a:solidFill>
              </a:rPr>
              <a:t>보다 간편한 출석 체크 기능</a:t>
            </a:r>
            <a:endParaRPr lang="en-US" altLang="ko-KR" sz="1800" dirty="0">
              <a:solidFill>
                <a:schemeClr val="dk1"/>
              </a:solidFill>
            </a:endParaRPr>
          </a:p>
          <a:p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3F816-C836-4FFC-9398-1E49D1FF1676}"/>
              </a:ext>
            </a:extLst>
          </p:cNvPr>
          <p:cNvSpPr txBox="1"/>
          <p:nvPr/>
        </p:nvSpPr>
        <p:spPr>
          <a:xfrm>
            <a:off x="7175499" y="347994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학생들의 개발 실력 향상을 위한 문제풀이 및 </a:t>
            </a:r>
            <a:r>
              <a:rPr lang="en-US" altLang="ko-KR" sz="1800" dirty="0">
                <a:solidFill>
                  <a:schemeClr val="dk1"/>
                </a:solidFill>
              </a:rPr>
              <a:t>Q&amp;A </a:t>
            </a:r>
            <a:r>
              <a:rPr lang="ko-KR" altLang="en-US" sz="1800" dirty="0">
                <a:solidFill>
                  <a:schemeClr val="dk1"/>
                </a:solidFill>
              </a:rPr>
              <a:t>게시판</a:t>
            </a:r>
            <a:endParaRPr lang="ko-KR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E6E0F-CA87-49B4-A6D9-40FCF0BD1833}"/>
              </a:ext>
            </a:extLst>
          </p:cNvPr>
          <p:cNvSpPr txBox="1"/>
          <p:nvPr/>
        </p:nvSpPr>
        <p:spPr>
          <a:xfrm>
            <a:off x="7175499" y="49946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차트 및 프로필 등을 통한 학생 개인의 효율적인 정보 관리</a:t>
            </a:r>
            <a:endParaRPr lang="en-US" altLang="ko-KR" sz="1800" dirty="0">
              <a:solidFill>
                <a:schemeClr val="dk1"/>
              </a:solidFill>
            </a:endParaRPr>
          </a:p>
          <a:p>
            <a:endParaRPr lang="ko-KR" altLang="en-US" sz="18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5E622A-0C23-4284-86EB-F20AF276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642"/>
            <a:ext cx="6488668" cy="6488668"/>
          </a:xfrm>
          <a:prstGeom prst="rect">
            <a:avLst/>
          </a:prstGeom>
        </p:spPr>
      </p:pic>
      <p:sp>
        <p:nvSpPr>
          <p:cNvPr id="21" name="Google Shape;126;p4">
            <a:extLst>
              <a:ext uri="{FF2B5EF4-FFF2-40B4-BE49-F238E27FC236}">
                <a16:creationId xmlns:a16="http://schemas.microsoft.com/office/drawing/2014/main" id="{24ECC10F-29FB-460F-AC40-30BFD5C8B2F9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" name="Google Shape;127;p4">
            <a:extLst>
              <a:ext uri="{FF2B5EF4-FFF2-40B4-BE49-F238E27FC236}">
                <a16:creationId xmlns:a16="http://schemas.microsoft.com/office/drawing/2014/main" id="{858A9917-18E1-436D-894B-530455260B20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8" name="Google Shape;128;p4">
              <a:extLst>
                <a:ext uri="{FF2B5EF4-FFF2-40B4-BE49-F238E27FC236}">
                  <a16:creationId xmlns:a16="http://schemas.microsoft.com/office/drawing/2014/main" id="{16BC51B4-F8A1-461D-A42B-A7640D4593A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30;p4">
              <a:extLst>
                <a:ext uri="{FF2B5EF4-FFF2-40B4-BE49-F238E27FC236}">
                  <a16:creationId xmlns:a16="http://schemas.microsoft.com/office/drawing/2014/main" id="{A759AF8E-32E6-4AC4-BE9C-F8A6C64483B9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31;p4">
              <a:extLst>
                <a:ext uri="{FF2B5EF4-FFF2-40B4-BE49-F238E27FC236}">
                  <a16:creationId xmlns:a16="http://schemas.microsoft.com/office/drawing/2014/main" id="{47D4D302-1D11-4EB0-9D5B-1B5C14DC8ADF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33;p4">
            <a:extLst>
              <a:ext uri="{FF2B5EF4-FFF2-40B4-BE49-F238E27FC236}">
                <a16:creationId xmlns:a16="http://schemas.microsoft.com/office/drawing/2014/main" id="{84CF68CA-BD26-440E-A348-0B68772A3329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997006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7F2CE2-A2AE-4E8A-AAD9-982AB4D2C808}"/>
              </a:ext>
            </a:extLst>
          </p:cNvPr>
          <p:cNvGrpSpPr/>
          <p:nvPr/>
        </p:nvGrpSpPr>
        <p:grpSpPr>
          <a:xfrm>
            <a:off x="1185596" y="2398379"/>
            <a:ext cx="4032580" cy="469955"/>
            <a:chOff x="1620745" y="2278934"/>
            <a:chExt cx="7093657" cy="469955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A058C807-6299-4D81-8CFE-5B624DD1CBCA}"/>
                </a:ext>
              </a:extLst>
            </p:cNvPr>
            <p:cNvSpPr/>
            <p:nvPr/>
          </p:nvSpPr>
          <p:spPr>
            <a:xfrm>
              <a:off x="1620745" y="2278934"/>
              <a:ext cx="7093657" cy="469955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12CE1A-69EF-429E-A17E-DAA1AB25A867}"/>
                </a:ext>
              </a:extLst>
            </p:cNvPr>
            <p:cNvSpPr/>
            <p:nvPr/>
          </p:nvSpPr>
          <p:spPr>
            <a:xfrm>
              <a:off x="1796142" y="2329245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프로젝트를 진행하면서 좋았던 점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C40CE-AF47-4001-9236-CF6DA520E93B}"/>
              </a:ext>
            </a:extLst>
          </p:cNvPr>
          <p:cNvSpPr/>
          <p:nvPr/>
        </p:nvSpPr>
        <p:spPr>
          <a:xfrm>
            <a:off x="1185596" y="3050014"/>
            <a:ext cx="41545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팀원 간 팀워크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공정함 유지를 통해 불만 최소화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주도적인 문제 </a:t>
            </a:r>
            <a:r>
              <a:rPr lang="ko-KR" altLang="en-US" sz="1800" spc="-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해결력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30568D-3E6A-4758-8A1F-5E8AF343A4A2}"/>
              </a:ext>
            </a:extLst>
          </p:cNvPr>
          <p:cNvGrpSpPr/>
          <p:nvPr/>
        </p:nvGrpSpPr>
        <p:grpSpPr>
          <a:xfrm>
            <a:off x="7129090" y="2398379"/>
            <a:ext cx="4221662" cy="456361"/>
            <a:chOff x="1620745" y="2265340"/>
            <a:chExt cx="7604709" cy="456361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7F1D2A5-9FA5-4848-9A37-216805BCF5C9}"/>
                </a:ext>
              </a:extLst>
            </p:cNvPr>
            <p:cNvSpPr/>
            <p:nvPr/>
          </p:nvSpPr>
          <p:spPr>
            <a:xfrm>
              <a:off x="1620745" y="2265340"/>
              <a:ext cx="7604709" cy="456361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56E7B6-87A8-4F44-99BC-C95FFEB69D2A}"/>
                </a:ext>
              </a:extLst>
            </p:cNvPr>
            <p:cNvSpPr/>
            <p:nvPr/>
          </p:nvSpPr>
          <p:spPr>
            <a:xfrm>
              <a:off x="2051669" y="2308854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프로젝트를 진행하면서 아쉬웠던 점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66F7D-149B-4203-84E1-E7366917C679}"/>
              </a:ext>
            </a:extLst>
          </p:cNvPr>
          <p:cNvSpPr/>
          <p:nvPr/>
        </p:nvSpPr>
        <p:spPr>
          <a:xfrm>
            <a:off x="7129090" y="3063608"/>
            <a:ext cx="3819326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비대면의 한계</a:t>
            </a:r>
            <a:r>
              <a:rPr kumimoji="0" lang="en-US" altLang="ko-KR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소통 부정확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시간의 제약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부족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Google Shape;129;p4">
            <a:extLst>
              <a:ext uri="{FF2B5EF4-FFF2-40B4-BE49-F238E27FC236}">
                <a16:creationId xmlns:a16="http://schemas.microsoft.com/office/drawing/2014/main" id="{4E80615D-3066-4D32-B3F6-6E872DA88ECA}"/>
              </a:ext>
            </a:extLst>
          </p:cNvPr>
          <p:cNvSpPr txBox="1"/>
          <p:nvPr/>
        </p:nvSpPr>
        <p:spPr>
          <a:xfrm>
            <a:off x="552165" y="86334"/>
            <a:ext cx="1998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79756-44D8-4AB5-9DC0-0CBD762CE985}"/>
              </a:ext>
            </a:extLst>
          </p:cNvPr>
          <p:cNvSpPr txBox="1"/>
          <p:nvPr/>
        </p:nvSpPr>
        <p:spPr>
          <a:xfrm>
            <a:off x="3245828" y="5374891"/>
            <a:ext cx="5452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→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최종적으로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얻게된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인사이트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or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배울점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적어주시면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되겠습니다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.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807973"/>
      </p:ext>
    </p:extLst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6"/>
          <p:cNvGrpSpPr/>
          <p:nvPr/>
        </p:nvGrpSpPr>
        <p:grpSpPr>
          <a:xfrm>
            <a:off x="4441332" y="1887563"/>
            <a:ext cx="3309332" cy="3082874"/>
            <a:chOff x="4267200" y="682302"/>
            <a:chExt cx="3657600" cy="3454268"/>
          </a:xfrm>
        </p:grpSpPr>
        <p:sp>
          <p:nvSpPr>
            <p:cNvPr id="507" name="Google Shape;507;p26"/>
            <p:cNvSpPr txBox="1"/>
            <p:nvPr/>
          </p:nvSpPr>
          <p:spPr>
            <a:xfrm>
              <a:off x="4267200" y="2047338"/>
              <a:ext cx="3657599" cy="7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Thank</a:t>
              </a:r>
              <a:r>
                <a:rPr lang="en-US" altLang="ko-KR" sz="3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You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22CCDA-47FE-41C8-9656-31DB3080AA84}"/>
              </a:ext>
            </a:extLst>
          </p:cNvPr>
          <p:cNvSpPr/>
          <p:nvPr/>
        </p:nvSpPr>
        <p:spPr>
          <a:xfrm>
            <a:off x="2088111" y="3084005"/>
            <a:ext cx="2298654" cy="1194816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메인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로그인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549FB-D904-4B24-82E5-E1998D440B20}"/>
              </a:ext>
            </a:extLst>
          </p:cNvPr>
          <p:cNvSpPr/>
          <p:nvPr/>
        </p:nvSpPr>
        <p:spPr>
          <a:xfrm>
            <a:off x="6659038" y="101129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출석 현황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남은 교육 일정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F47638-1625-4AD9-8331-EDDDDCEB48E2}"/>
              </a:ext>
            </a:extLst>
          </p:cNvPr>
          <p:cNvSpPr/>
          <p:nvPr/>
        </p:nvSpPr>
        <p:spPr>
          <a:xfrm>
            <a:off x="6659038" y="2125334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과목별 문제풀이 게시판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Q&amp;A </a:t>
            </a:r>
            <a:r>
              <a:rPr lang="ko-KR" altLang="en-US" dirty="0">
                <a:solidFill>
                  <a:schemeClr val="tx1"/>
                </a:solidFill>
              </a:rPr>
              <a:t>게시판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445AA-FEFB-40A1-AA23-0ADF458481A3}"/>
              </a:ext>
            </a:extLst>
          </p:cNvPr>
          <p:cNvSpPr/>
          <p:nvPr/>
        </p:nvSpPr>
        <p:spPr>
          <a:xfrm>
            <a:off x="6659038" y="3248522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캘린더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E0B7E6-F12B-45E0-B458-DC9154FCDF4F}"/>
              </a:ext>
            </a:extLst>
          </p:cNvPr>
          <p:cNvSpPr/>
          <p:nvPr/>
        </p:nvSpPr>
        <p:spPr>
          <a:xfrm>
            <a:off x="6659038" y="437171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QR</a:t>
            </a:r>
            <a:r>
              <a:rPr lang="ko-KR" altLang="en-US" dirty="0">
                <a:solidFill>
                  <a:schemeClr val="tx1"/>
                </a:solidFill>
              </a:rPr>
              <a:t>코드 출석 및 신호 출석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7DF239-AE29-484D-81D9-A8AC5AFD463F}"/>
              </a:ext>
            </a:extLst>
          </p:cNvPr>
          <p:cNvSpPr/>
          <p:nvPr/>
        </p:nvSpPr>
        <p:spPr>
          <a:xfrm>
            <a:off x="6659038" y="5533073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list,</a:t>
            </a:r>
            <a:r>
              <a:rPr lang="ko-KR" altLang="en-US" dirty="0">
                <a:solidFill>
                  <a:schemeClr val="tx1"/>
                </a:solidFill>
              </a:rPr>
              <a:t> 프로필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782863-30AA-4B57-873C-A4FED3A15A34}"/>
              </a:ext>
            </a:extLst>
          </p:cNvPr>
          <p:cNvCxnSpPr>
            <a:stCxn id="28" idx="1"/>
            <a:endCxn id="28" idx="3"/>
          </p:cNvCxnSpPr>
          <p:nvPr/>
        </p:nvCxnSpPr>
        <p:spPr>
          <a:xfrm>
            <a:off x="2088111" y="3681413"/>
            <a:ext cx="2298654" cy="0"/>
          </a:xfrm>
          <a:prstGeom prst="line">
            <a:avLst/>
          </a:prstGeom>
          <a:ln>
            <a:solidFill>
              <a:srgbClr val="00F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724EA9E-F956-48E6-A265-C67769215798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386765" y="1416674"/>
            <a:ext cx="2272273" cy="2264739"/>
          </a:xfrm>
          <a:prstGeom prst="bentConnector3">
            <a:avLst>
              <a:gd name="adj1" fmla="val 64308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9F2E0D-7ED8-419D-91AA-1230DD682EE4}"/>
              </a:ext>
            </a:extLst>
          </p:cNvPr>
          <p:cNvSpPr txBox="1"/>
          <p:nvPr/>
        </p:nvSpPr>
        <p:spPr>
          <a:xfrm>
            <a:off x="4602405" y="3261462"/>
            <a:ext cx="103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세션 유지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C46C508-25A0-4D9D-B73A-A850216F8DEE}"/>
              </a:ext>
            </a:extLst>
          </p:cNvPr>
          <p:cNvCxnSpPr>
            <a:cxnSpLocks/>
            <a:stCxn id="29" idx="3"/>
            <a:endCxn id="32" idx="3"/>
          </p:cNvCxnSpPr>
          <p:nvPr/>
        </p:nvCxnSpPr>
        <p:spPr>
          <a:xfrm>
            <a:off x="8957692" y="1416674"/>
            <a:ext cx="12700" cy="3360420"/>
          </a:xfrm>
          <a:prstGeom prst="bentConnector3">
            <a:avLst>
              <a:gd name="adj1" fmla="val 5171094"/>
            </a:avLst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BE6E427-6FFE-4362-9211-1F641D7C75D5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4386765" y="3681413"/>
            <a:ext cx="2272273" cy="2257044"/>
          </a:xfrm>
          <a:prstGeom prst="bentConnector3">
            <a:avLst>
              <a:gd name="adj1" fmla="val 64196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DE4EBE-FDEF-42D2-ADAE-99201D28AC98}"/>
              </a:ext>
            </a:extLst>
          </p:cNvPr>
          <p:cNvCxnSpPr>
            <a:cxnSpLocks/>
          </p:cNvCxnSpPr>
          <p:nvPr/>
        </p:nvCxnSpPr>
        <p:spPr>
          <a:xfrm>
            <a:off x="5854366" y="2530718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DEDF9F-0C96-4DC5-B0B9-390B86B5587A}"/>
              </a:ext>
            </a:extLst>
          </p:cNvPr>
          <p:cNvCxnSpPr>
            <a:cxnSpLocks/>
          </p:cNvCxnSpPr>
          <p:nvPr/>
        </p:nvCxnSpPr>
        <p:spPr>
          <a:xfrm>
            <a:off x="5854366" y="3681413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27722B-767A-4329-9052-2C29504195D6}"/>
              </a:ext>
            </a:extLst>
          </p:cNvPr>
          <p:cNvCxnSpPr>
            <a:cxnSpLocks/>
          </p:cNvCxnSpPr>
          <p:nvPr/>
        </p:nvCxnSpPr>
        <p:spPr>
          <a:xfrm>
            <a:off x="5854366" y="4777094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0124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44;p10">
            <a:extLst>
              <a:ext uri="{FF2B5EF4-FFF2-40B4-BE49-F238E27FC236}">
                <a16:creationId xmlns:a16="http://schemas.microsoft.com/office/drawing/2014/main" id="{27BA00F3-1E05-48A3-8DEE-84F84BF4FD6D}"/>
              </a:ext>
            </a:extLst>
          </p:cNvPr>
          <p:cNvGrpSpPr/>
          <p:nvPr/>
        </p:nvGrpSpPr>
        <p:grpSpPr>
          <a:xfrm>
            <a:off x="663290" y="2408648"/>
            <a:ext cx="10512536" cy="2793733"/>
            <a:chOff x="-1317910" y="636998"/>
            <a:chExt cx="10512536" cy="2793733"/>
          </a:xfrm>
        </p:grpSpPr>
        <p:sp>
          <p:nvSpPr>
            <p:cNvPr id="15" name="Google Shape;245;p10">
              <a:extLst>
                <a:ext uri="{FF2B5EF4-FFF2-40B4-BE49-F238E27FC236}">
                  <a16:creationId xmlns:a16="http://schemas.microsoft.com/office/drawing/2014/main" id="{9CE920D3-F588-4BCA-9692-DE7C6805DC7F}"/>
                </a:ext>
              </a:extLst>
            </p:cNvPr>
            <p:cNvSpPr/>
            <p:nvPr/>
          </p:nvSpPr>
          <p:spPr>
            <a:xfrm>
              <a:off x="-1317910" y="636998"/>
              <a:ext cx="2715164" cy="2715125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246;p10">
              <a:extLst>
                <a:ext uri="{FF2B5EF4-FFF2-40B4-BE49-F238E27FC236}">
                  <a16:creationId xmlns:a16="http://schemas.microsoft.com/office/drawing/2014/main" id="{200D8F07-82A7-4DAD-9516-26575EB4E320}"/>
                </a:ext>
              </a:extLst>
            </p:cNvPr>
            <p:cNvSpPr txBox="1"/>
            <p:nvPr/>
          </p:nvSpPr>
          <p:spPr>
            <a:xfrm>
              <a:off x="-920283" y="1445585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Efficiency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빠른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QR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인증으로 시간절약</a:t>
              </a:r>
              <a:endParaRPr lang="en-US" alt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247;p10">
              <a:extLst>
                <a:ext uri="{FF2B5EF4-FFF2-40B4-BE49-F238E27FC236}">
                  <a16:creationId xmlns:a16="http://schemas.microsoft.com/office/drawing/2014/main" id="{1CFF5F06-065A-466E-BECC-54FC768B8388}"/>
                </a:ext>
              </a:extLst>
            </p:cNvPr>
            <p:cNvSpPr/>
            <p:nvPr/>
          </p:nvSpPr>
          <p:spPr>
            <a:xfrm>
              <a:off x="2549400" y="715606"/>
              <a:ext cx="2715164" cy="2715125"/>
            </a:xfrm>
            <a:prstGeom prst="ellipse">
              <a:avLst/>
            </a:prstGeom>
            <a:solidFill>
              <a:srgbClr val="44B78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249;p10">
              <a:extLst>
                <a:ext uri="{FF2B5EF4-FFF2-40B4-BE49-F238E27FC236}">
                  <a16:creationId xmlns:a16="http://schemas.microsoft.com/office/drawing/2014/main" id="{CB147EB6-DF78-414C-9268-7C286E701765}"/>
                </a:ext>
              </a:extLst>
            </p:cNvPr>
            <p:cNvSpPr/>
            <p:nvPr/>
          </p:nvSpPr>
          <p:spPr>
            <a:xfrm>
              <a:off x="6479462" y="715606"/>
              <a:ext cx="2715164" cy="2715125"/>
            </a:xfrm>
            <a:prstGeom prst="ellipse">
              <a:avLst/>
            </a:prstGeom>
            <a:solidFill>
              <a:srgbClr val="FFC0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Google Shape;250;p10">
              <a:extLst>
                <a:ext uri="{FF2B5EF4-FFF2-40B4-BE49-F238E27FC236}">
                  <a16:creationId xmlns:a16="http://schemas.microsoft.com/office/drawing/2014/main" id="{4EE06CC3-BA06-4168-A419-0BB3722C2285}"/>
                </a:ext>
              </a:extLst>
            </p:cNvPr>
            <p:cNvSpPr txBox="1"/>
            <p:nvPr/>
          </p:nvSpPr>
          <p:spPr>
            <a:xfrm>
              <a:off x="2992148" y="1432240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Improve skills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교육생 게시판을 통한 실력향상</a:t>
              </a:r>
              <a:endParaRPr lang="en-US" alt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" name="Google Shape;250;p10">
            <a:extLst>
              <a:ext uri="{FF2B5EF4-FFF2-40B4-BE49-F238E27FC236}">
                <a16:creationId xmlns:a16="http://schemas.microsoft.com/office/drawing/2014/main" id="{8E89F299-A722-472F-8B05-E66F33A06C0D}"/>
              </a:ext>
            </a:extLst>
          </p:cNvPr>
          <p:cNvSpPr txBox="1"/>
          <p:nvPr/>
        </p:nvSpPr>
        <p:spPr>
          <a:xfrm>
            <a:off x="8796099" y="2884875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50;p10">
            <a:extLst>
              <a:ext uri="{FF2B5EF4-FFF2-40B4-BE49-F238E27FC236}">
                <a16:creationId xmlns:a16="http://schemas.microsoft.com/office/drawing/2014/main" id="{0530F88D-592B-4631-A78B-3DACBC3947DB}"/>
              </a:ext>
            </a:extLst>
          </p:cNvPr>
          <p:cNvSpPr txBox="1"/>
          <p:nvPr/>
        </p:nvSpPr>
        <p:spPr>
          <a:xfrm>
            <a:off x="8858289" y="3083686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Visibility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눈에 띄는 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1551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 구성 및 역할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02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주제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목적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개요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구조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6EDE16-655C-4668-B2FC-78169875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40598"/>
              </p:ext>
            </p:extLst>
          </p:nvPr>
        </p:nvGraphicFramePr>
        <p:xfrm>
          <a:off x="954490" y="248976"/>
          <a:ext cx="10283019" cy="6293610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윤승원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팀 리더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Q&amp;A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제작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김규리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모바일 버전 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QR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및 신호 출석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발표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김주빈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 및 로그인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WBS, Flow chart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문서화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유창호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문제풀이 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 사항 도식화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이창민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출석 랭킹 및 과목 진행 현황 그래프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총괄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0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532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3044</Words>
  <Application>Microsoft Office PowerPoint</Application>
  <PresentationFormat>와이드스크린</PresentationFormat>
  <Paragraphs>774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1" baseType="lpstr">
      <vt:lpstr>나눔스퀘어</vt:lpstr>
      <vt:lpstr>나눔스퀘어 Bold</vt:lpstr>
      <vt:lpstr>맑은 고딕</vt:lpstr>
      <vt:lpstr>맑은 고딕</vt:lpstr>
      <vt:lpstr>아리따-돋움(TTF)-Medium</vt:lpstr>
      <vt:lpstr>-윤고딕320</vt:lpstr>
      <vt:lpstr>-윤고딕330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유창호</cp:lastModifiedBy>
  <cp:revision>62</cp:revision>
  <dcterms:created xsi:type="dcterms:W3CDTF">2016-05-08T07:23:19Z</dcterms:created>
  <dcterms:modified xsi:type="dcterms:W3CDTF">2021-02-17T13:32:36Z</dcterms:modified>
</cp:coreProperties>
</file>